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7"/>
  </p:notesMasterIdLst>
  <p:sldIdLst>
    <p:sldId id="266" r:id="rId5"/>
    <p:sldId id="267" r:id="rId6"/>
    <p:sldId id="269" r:id="rId7"/>
    <p:sldId id="270" r:id="rId8"/>
    <p:sldId id="272" r:id="rId9"/>
    <p:sldId id="273" r:id="rId10"/>
    <p:sldId id="274" r:id="rId11"/>
    <p:sldId id="275" r:id="rId12"/>
    <p:sldId id="276" r:id="rId13"/>
    <p:sldId id="277" r:id="rId14"/>
    <p:sldId id="27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94660"/>
  </p:normalViewPr>
  <p:slideViewPr>
    <p:cSldViewPr snapToGrid="0">
      <p:cViewPr varScale="1">
        <p:scale>
          <a:sx n="72" d="100"/>
          <a:sy n="72" d="100"/>
        </p:scale>
        <p:origin x="648"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6/13/2020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6/13/2020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6/13/2020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6/13/2020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6/13/2020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6/13/2020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6/13/2020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6/13/2020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6/13/2020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6/13/2020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6/13/2020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Coursera Capstone Project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Avishek Dasgupta</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Results</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9601200" cy="961611"/>
          </a:xfrm>
        </p:spPr>
        <p:txBody>
          <a:bodyPr>
            <a:normAutofit/>
          </a:bodyPr>
          <a:lstStyle/>
          <a:p>
            <a:r>
              <a:rPr lang="en-IN" dirty="0"/>
              <a:t>Secondly, the most frequently visited places in each Borough are given below:</a:t>
            </a:r>
          </a:p>
        </p:txBody>
      </p:sp>
      <p:pic>
        <p:nvPicPr>
          <p:cNvPr id="5" name="Picture 4">
            <a:extLst>
              <a:ext uri="{FF2B5EF4-FFF2-40B4-BE49-F238E27FC236}">
                <a16:creationId xmlns:a16="http://schemas.microsoft.com/office/drawing/2014/main" id="{BD13DBE2-A0CE-4589-A049-3FE57C16644C}"/>
              </a:ext>
            </a:extLst>
          </p:cNvPr>
          <p:cNvPicPr/>
          <p:nvPr/>
        </p:nvPicPr>
        <p:blipFill>
          <a:blip r:embed="rId2"/>
          <a:stretch>
            <a:fillRect/>
          </a:stretch>
        </p:blipFill>
        <p:spPr>
          <a:xfrm>
            <a:off x="1526345" y="1913206"/>
            <a:ext cx="9601200" cy="4248443"/>
          </a:xfrm>
          <a:prstGeom prst="rect">
            <a:avLst/>
          </a:prstGeom>
        </p:spPr>
      </p:pic>
    </p:spTree>
    <p:extLst>
      <p:ext uri="{BB962C8B-B14F-4D97-AF65-F5344CB8AC3E}">
        <p14:creationId xmlns:p14="http://schemas.microsoft.com/office/powerpoint/2010/main" val="29630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Results</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10127566" cy="961611"/>
          </a:xfrm>
        </p:spPr>
        <p:txBody>
          <a:bodyPr>
            <a:normAutofit/>
          </a:bodyPr>
          <a:lstStyle/>
          <a:p>
            <a:r>
              <a:rPr lang="en-IN" dirty="0"/>
              <a:t>Finally, after the K-means clustering analysis, it was found that </a:t>
            </a:r>
            <a:r>
              <a:rPr lang="en-IN" dirty="0" err="1"/>
              <a:t>Treptow</a:t>
            </a:r>
            <a:r>
              <a:rPr lang="en-IN" dirty="0"/>
              <a:t> , Lichtenburg, </a:t>
            </a:r>
            <a:r>
              <a:rPr lang="en-IN" dirty="0" err="1"/>
              <a:t>Pantow</a:t>
            </a:r>
            <a:r>
              <a:rPr lang="en-IN" dirty="0"/>
              <a:t> lie in Cluster 1, 2 &amp; 3 respectively while rest of the Boroughs are in Cluster 0.</a:t>
            </a:r>
          </a:p>
        </p:txBody>
      </p:sp>
      <p:pic>
        <p:nvPicPr>
          <p:cNvPr id="6" name="Picture 5">
            <a:extLst>
              <a:ext uri="{FF2B5EF4-FFF2-40B4-BE49-F238E27FC236}">
                <a16:creationId xmlns:a16="http://schemas.microsoft.com/office/drawing/2014/main" id="{C5003B45-E8FB-4E24-A242-65DD91CE67EA}"/>
              </a:ext>
            </a:extLst>
          </p:cNvPr>
          <p:cNvPicPr/>
          <p:nvPr/>
        </p:nvPicPr>
        <p:blipFill>
          <a:blip r:embed="rId2"/>
          <a:stretch>
            <a:fillRect/>
          </a:stretch>
        </p:blipFill>
        <p:spPr>
          <a:xfrm>
            <a:off x="2058841" y="2114818"/>
            <a:ext cx="8600684" cy="4495532"/>
          </a:xfrm>
          <a:prstGeom prst="rect">
            <a:avLst/>
          </a:prstGeom>
        </p:spPr>
      </p:pic>
    </p:spTree>
    <p:extLst>
      <p:ext uri="{BB962C8B-B14F-4D97-AF65-F5344CB8AC3E}">
        <p14:creationId xmlns:p14="http://schemas.microsoft.com/office/powerpoint/2010/main" val="60919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Discussion &amp; Conclusion</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399" y="990600"/>
            <a:ext cx="10393017" cy="5619750"/>
          </a:xfrm>
        </p:spPr>
        <p:txBody>
          <a:bodyPr>
            <a:normAutofit fontScale="92500" lnSpcReduction="10000"/>
          </a:bodyPr>
          <a:lstStyle/>
          <a:p>
            <a:r>
              <a:rPr lang="en-IN" dirty="0"/>
              <a:t>The most visited places in Boroughs located in Cluster 1, 2 &amp; 3 are historical or natural places, which signifies that the people living in these areas enjoy visiting to different places rather than eating out</a:t>
            </a:r>
          </a:p>
          <a:p>
            <a:r>
              <a:rPr lang="en-IN" dirty="0"/>
              <a:t>However, in Cluster 0, the top 5 visited places usually contains restaurants, pubs, bars and other Food &amp; Beverages Places, which means Boroughs belonging to Cluster 0 are more suitable for a new Italian Restaurant</a:t>
            </a:r>
          </a:p>
          <a:p>
            <a:r>
              <a:rPr lang="en-IN" dirty="0" err="1"/>
              <a:t>Marzahn-Hellerdorf</a:t>
            </a:r>
            <a:r>
              <a:rPr lang="en-IN" dirty="0"/>
              <a:t>, </a:t>
            </a:r>
            <a:r>
              <a:rPr lang="en-IN" dirty="0" err="1"/>
              <a:t>Reinickendorf</a:t>
            </a:r>
            <a:r>
              <a:rPr lang="en-IN" dirty="0"/>
              <a:t>, </a:t>
            </a:r>
            <a:r>
              <a:rPr lang="en-IN" dirty="0" err="1"/>
              <a:t>Templehof-Schoneberg</a:t>
            </a:r>
            <a:r>
              <a:rPr lang="en-IN" dirty="0"/>
              <a:t> belong to Cluster 0, however they do not have any Italian restaurants in these Boroughs. Out of these 3 Boroughs, </a:t>
            </a:r>
            <a:r>
              <a:rPr lang="en-IN" dirty="0" err="1"/>
              <a:t>Templehof-Schoneberg</a:t>
            </a:r>
            <a:r>
              <a:rPr lang="en-IN" dirty="0"/>
              <a:t> has the highest population density and their most visited place is a beer bar. So it seems to be a good choice for the new venue.</a:t>
            </a:r>
          </a:p>
          <a:p>
            <a:r>
              <a:rPr lang="en-IN" dirty="0"/>
              <a:t>On further analysis, it is noted that Borough Mitte has the second highest population density among the Boroughs, however has only one Italian Restaurant in the area. Further, it has a Central location and has historical monuments and hotels in the top 5 visited places, which ensures a large footfall of external people to the Borough along with their residential members. Further, the most visited place in the Borough is a restaurant.</a:t>
            </a:r>
          </a:p>
          <a:p>
            <a:r>
              <a:rPr lang="en-IN" b="1" dirty="0"/>
              <a:t>Given the fact, that the Berlin branch is poised to become the European headquarters in near future, it is essential that it garners high visibility along with profitability. Therefore, Borough Mitte seems to be the perfect choice for opening this restaurant and is recommended as per the analysis performed.</a:t>
            </a:r>
          </a:p>
          <a:p>
            <a:endParaRPr lang="en-IN" dirty="0"/>
          </a:p>
        </p:txBody>
      </p:sp>
    </p:spTree>
    <p:extLst>
      <p:ext uri="{BB962C8B-B14F-4D97-AF65-F5344CB8AC3E}">
        <p14:creationId xmlns:p14="http://schemas.microsoft.com/office/powerpoint/2010/main" val="148664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Background &amp; Business Problem</a:t>
            </a:r>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9601200" cy="5372100"/>
          </a:xfrm>
        </p:spPr>
        <p:txBody>
          <a:bodyPr>
            <a:normAutofit/>
          </a:bodyPr>
          <a:lstStyle/>
          <a:p>
            <a:r>
              <a:rPr lang="en-IN" dirty="0"/>
              <a:t>“Amaretto” is a global chain of Italian Restaurants, headquartered at New York, with multiple branches across USA. In the last 5 years, they have also forayed into the international market. </a:t>
            </a:r>
          </a:p>
          <a:p>
            <a:r>
              <a:rPr lang="en-IN" dirty="0"/>
              <a:t>With the appointment of the new CEO, they have developed an aggressive expansion strategy and are looking to further extend their business across Europe, with Berlin being a key target as the upcoming European Headquarters.</a:t>
            </a:r>
          </a:p>
          <a:p>
            <a:r>
              <a:rPr lang="en-IN" dirty="0"/>
              <a:t>Due to the strategic importance of Berlin, the location to be chosen for the restaurant is of vital importance. </a:t>
            </a:r>
          </a:p>
          <a:p>
            <a:r>
              <a:rPr lang="en-IN" dirty="0"/>
              <a:t>There is already a stiff competition in the food &amp; beverages industry and Berlin being the economic hotspot of entire Europe, boasts of a huge number of restaurants and pubs, including quite a few Italian Restaurants. </a:t>
            </a:r>
          </a:p>
          <a:p>
            <a:r>
              <a:rPr lang="en-IN" dirty="0"/>
              <a:t>In this scenario, it is urgent to adopt machine learning tools in order to assist ‘Amaretto’ to make wise and effective decisions regarding the location of the Berlin Restaurant.</a:t>
            </a:r>
          </a:p>
          <a:p>
            <a:endParaRPr lang="en-IN" dirty="0"/>
          </a:p>
          <a:p>
            <a:endParaRPr lang="en-IN" dirty="0"/>
          </a:p>
        </p:txBody>
      </p:sp>
    </p:spTree>
    <p:extLst>
      <p:ext uri="{BB962C8B-B14F-4D97-AF65-F5344CB8AC3E}">
        <p14:creationId xmlns:p14="http://schemas.microsoft.com/office/powerpoint/2010/main" val="37587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Data</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9601200" cy="5162550"/>
          </a:xfrm>
        </p:spPr>
        <p:txBody>
          <a:bodyPr>
            <a:normAutofit/>
          </a:bodyPr>
          <a:lstStyle/>
          <a:p>
            <a:r>
              <a:rPr lang="en-IN" dirty="0"/>
              <a:t>Berlin is divided into 12 different Boroughs or neighbourhoods. The data regarding the different Boroughs with their population was extracted from Wikipedia. The following fields were extracted: Name of Borough, Population, Area in Sq. Km and Population Density per Sq. Km. </a:t>
            </a:r>
          </a:p>
          <a:p>
            <a:r>
              <a:rPr lang="en-IN" dirty="0"/>
              <a:t>The Latitude-Longitude details for each borough was obtained by using </a:t>
            </a:r>
            <a:r>
              <a:rPr lang="en-IN" dirty="0" err="1"/>
              <a:t>Nominatim</a:t>
            </a:r>
            <a:r>
              <a:rPr lang="en-IN" dirty="0"/>
              <a:t>.</a:t>
            </a:r>
          </a:p>
          <a:p>
            <a:r>
              <a:rPr lang="en-IN" dirty="0"/>
              <a:t>To explore and recommended locations across different boroughs according to the presence of other restaurants, data was obtained through </a:t>
            </a:r>
            <a:r>
              <a:rPr lang="en-IN" dirty="0" err="1"/>
              <a:t>FourSquare</a:t>
            </a:r>
            <a:r>
              <a:rPr lang="en-IN" dirty="0"/>
              <a:t> API interface and it was arranged as a </a:t>
            </a:r>
            <a:r>
              <a:rPr lang="en-IN" dirty="0" err="1"/>
              <a:t>dataframe</a:t>
            </a:r>
            <a:r>
              <a:rPr lang="en-IN" dirty="0"/>
              <a:t> for visualization.</a:t>
            </a:r>
          </a:p>
          <a:p>
            <a:r>
              <a:rPr lang="en-IN" dirty="0"/>
              <a:t> The following fields were extracted from </a:t>
            </a:r>
            <a:r>
              <a:rPr lang="en-IN" dirty="0" err="1"/>
              <a:t>FourSquare</a:t>
            </a:r>
            <a:r>
              <a:rPr lang="en-IN" dirty="0"/>
              <a:t> API: Name of Venue, Venue Latitude, Venue Longitude and Venue Category. </a:t>
            </a:r>
          </a:p>
          <a:p>
            <a:r>
              <a:rPr lang="en-IN" dirty="0"/>
              <a:t>By merging data on Berlin Boroughs and data of existing restaurants in a Borough from </a:t>
            </a:r>
            <a:r>
              <a:rPr lang="en-IN" dirty="0" err="1"/>
              <a:t>FourSquare</a:t>
            </a:r>
            <a:r>
              <a:rPr lang="en-IN" dirty="0"/>
              <a:t> API interface and further by using the k-Means Clustering method, recommended location options are provided for the new restaurant.</a:t>
            </a:r>
          </a:p>
        </p:txBody>
      </p:sp>
    </p:spTree>
    <p:extLst>
      <p:ext uri="{BB962C8B-B14F-4D97-AF65-F5344CB8AC3E}">
        <p14:creationId xmlns:p14="http://schemas.microsoft.com/office/powerpoint/2010/main" val="199359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Methodology</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9601200" cy="5162550"/>
          </a:xfrm>
        </p:spPr>
        <p:txBody>
          <a:bodyPr>
            <a:normAutofit/>
          </a:bodyPr>
          <a:lstStyle/>
          <a:p>
            <a:r>
              <a:rPr lang="en-IN" dirty="0"/>
              <a:t>The Methodology section will describe the main components of our analysis and the statistical testing performed on the dataset. The Methodology section has four sub-sections as described below:</a:t>
            </a:r>
          </a:p>
          <a:p>
            <a:pPr marL="0" indent="0">
              <a:buNone/>
            </a:pPr>
            <a:r>
              <a:rPr lang="en-IN" b="1" dirty="0"/>
              <a:t>Data Collection</a:t>
            </a:r>
            <a:endParaRPr lang="en-IN" dirty="0"/>
          </a:p>
          <a:p>
            <a:r>
              <a:rPr lang="en-IN" b="1" dirty="0"/>
              <a:t> </a:t>
            </a:r>
            <a:r>
              <a:rPr lang="en-IN" dirty="0"/>
              <a:t>After importing the necessary libraries, the data regarding the different Boroughs of Berlin with their population was extracted from Wikipedia. The following fields were extracted: Name of Borough, Population, Area in Sq. Km and Population Density per Sq. Km. </a:t>
            </a:r>
          </a:p>
          <a:p>
            <a:pPr marL="0" indent="0">
              <a:buNone/>
            </a:pPr>
            <a:r>
              <a:rPr lang="en-IN" b="1" dirty="0"/>
              <a:t>Data Inspection and exploration</a:t>
            </a:r>
            <a:endParaRPr lang="en-IN" dirty="0"/>
          </a:p>
          <a:p>
            <a:r>
              <a:rPr lang="en-IN" b="1" dirty="0"/>
              <a:t> </a:t>
            </a:r>
            <a:r>
              <a:rPr lang="en-IN" dirty="0"/>
              <a:t>We read the dataset that we collected from Wikipedia regarding Berlin Boroughs into a pandas' data frame and display the data. Our dataset consists of 12 rows and 5 columns. The data was now prepared and pre-processed for analysis.</a:t>
            </a:r>
          </a:p>
        </p:txBody>
      </p:sp>
    </p:spTree>
    <p:extLst>
      <p:ext uri="{BB962C8B-B14F-4D97-AF65-F5344CB8AC3E}">
        <p14:creationId xmlns:p14="http://schemas.microsoft.com/office/powerpoint/2010/main" val="259225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685800"/>
            <a:ext cx="3282695" cy="1485900"/>
          </a:xfrm>
        </p:spPr>
        <p:txBody>
          <a:bodyPr>
            <a:normAutofit/>
          </a:bodyPr>
          <a:lstStyle/>
          <a:p>
            <a:r>
              <a:rPr lang="en-IN" b="1" dirty="0"/>
              <a:t>Methodology</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371601" y="1729180"/>
            <a:ext cx="3282694" cy="3581400"/>
          </a:xfrm>
        </p:spPr>
        <p:txBody>
          <a:bodyPr>
            <a:normAutofit/>
          </a:bodyPr>
          <a:lstStyle/>
          <a:p>
            <a:pPr marL="0" indent="0">
              <a:buNone/>
            </a:pPr>
            <a:r>
              <a:rPr lang="en-IN" b="1" dirty="0"/>
              <a:t>Data preparation and pre-processing</a:t>
            </a:r>
            <a:endParaRPr lang="en-IN" dirty="0"/>
          </a:p>
          <a:p>
            <a:r>
              <a:rPr lang="en-IN" dirty="0"/>
              <a:t>Using the </a:t>
            </a:r>
            <a:r>
              <a:rPr lang="en-IN" dirty="0" err="1"/>
              <a:t>Nominatim</a:t>
            </a:r>
            <a:r>
              <a:rPr lang="en-IN" dirty="0"/>
              <a:t> function, the central location coordinates for each of the 12 Boroughs was extracted. We created a map of Berlin with the central coordinates of each Borough marked in same</a:t>
            </a:r>
          </a:p>
          <a:p>
            <a:endParaRPr lang="en-IN" dirty="0"/>
          </a:p>
        </p:txBody>
      </p:sp>
      <p:pic>
        <p:nvPicPr>
          <p:cNvPr id="4" name="Picture 3">
            <a:extLst>
              <a:ext uri="{FF2B5EF4-FFF2-40B4-BE49-F238E27FC236}">
                <a16:creationId xmlns:a16="http://schemas.microsoft.com/office/drawing/2014/main" id="{8582A6E8-B4D5-436E-830B-6A0D48CEA8FD}"/>
              </a:ext>
            </a:extLst>
          </p:cNvPr>
          <p:cNvPicPr/>
          <p:nvPr/>
        </p:nvPicPr>
        <p:blipFill>
          <a:blip r:embed="rId2"/>
          <a:stretch>
            <a:fillRect/>
          </a:stretch>
        </p:blipFill>
        <p:spPr>
          <a:xfrm>
            <a:off x="5087738" y="1729180"/>
            <a:ext cx="6517065" cy="4317555"/>
          </a:xfrm>
          <a:prstGeom prst="rect">
            <a:avLst/>
          </a:prstGeom>
        </p:spPr>
      </p:pic>
    </p:spTree>
    <p:extLst>
      <p:ext uri="{BB962C8B-B14F-4D97-AF65-F5344CB8AC3E}">
        <p14:creationId xmlns:p14="http://schemas.microsoft.com/office/powerpoint/2010/main" val="181201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3280"/>
            <a:ext cx="3282695" cy="1485900"/>
          </a:xfrm>
        </p:spPr>
        <p:txBody>
          <a:bodyPr>
            <a:normAutofit/>
          </a:bodyPr>
          <a:lstStyle/>
          <a:p>
            <a:r>
              <a:rPr lang="en-IN" b="1" dirty="0"/>
              <a:t>Methodology</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371600" y="1212345"/>
            <a:ext cx="10091529" cy="3581400"/>
          </a:xfrm>
        </p:spPr>
        <p:txBody>
          <a:bodyPr>
            <a:normAutofit/>
          </a:bodyPr>
          <a:lstStyle/>
          <a:p>
            <a:pPr marL="0" indent="0">
              <a:buNone/>
            </a:pPr>
            <a:r>
              <a:rPr lang="en-IN" b="1" dirty="0"/>
              <a:t>Data preparation and pre-processing</a:t>
            </a:r>
            <a:endParaRPr lang="en-IN" dirty="0"/>
          </a:p>
          <a:p>
            <a:r>
              <a:rPr lang="en-IN" dirty="0"/>
              <a:t>Using </a:t>
            </a:r>
            <a:r>
              <a:rPr lang="en-IN" dirty="0" err="1"/>
              <a:t>FourSqaure</a:t>
            </a:r>
            <a:r>
              <a:rPr lang="en-IN" dirty="0"/>
              <a:t> API, the information regarding the nearby venues of each Borough is collected. The number of existing Italian Restaurants per Borough was analysed along with the population density of the particular area. </a:t>
            </a:r>
          </a:p>
          <a:p>
            <a:endParaRPr lang="en-IN" dirty="0"/>
          </a:p>
        </p:txBody>
      </p:sp>
      <p:pic>
        <p:nvPicPr>
          <p:cNvPr id="5" name="Picture 4">
            <a:extLst>
              <a:ext uri="{FF2B5EF4-FFF2-40B4-BE49-F238E27FC236}">
                <a16:creationId xmlns:a16="http://schemas.microsoft.com/office/drawing/2014/main" id="{45610C06-B307-4142-A743-630C776FD176}"/>
              </a:ext>
            </a:extLst>
          </p:cNvPr>
          <p:cNvPicPr/>
          <p:nvPr/>
        </p:nvPicPr>
        <p:blipFill>
          <a:blip r:embed="rId2"/>
          <a:stretch>
            <a:fillRect/>
          </a:stretch>
        </p:blipFill>
        <p:spPr>
          <a:xfrm>
            <a:off x="1630913" y="2918638"/>
            <a:ext cx="9189487" cy="3341484"/>
          </a:xfrm>
          <a:prstGeom prst="rect">
            <a:avLst/>
          </a:prstGeom>
        </p:spPr>
      </p:pic>
    </p:spTree>
    <p:extLst>
      <p:ext uri="{BB962C8B-B14F-4D97-AF65-F5344CB8AC3E}">
        <p14:creationId xmlns:p14="http://schemas.microsoft.com/office/powerpoint/2010/main" val="168305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685800"/>
            <a:ext cx="3282695" cy="1485900"/>
          </a:xfrm>
        </p:spPr>
        <p:txBody>
          <a:bodyPr>
            <a:normAutofit/>
          </a:bodyPr>
          <a:lstStyle/>
          <a:p>
            <a:r>
              <a:rPr lang="en-IN" b="1" dirty="0"/>
              <a:t>Methodology</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371601" y="1869044"/>
            <a:ext cx="3282694" cy="3581400"/>
          </a:xfrm>
        </p:spPr>
        <p:txBody>
          <a:bodyPr>
            <a:normAutofit/>
          </a:bodyPr>
          <a:lstStyle/>
          <a:p>
            <a:pPr marL="0" indent="0">
              <a:buNone/>
            </a:pPr>
            <a:r>
              <a:rPr lang="en-IN" sz="1700" b="1" dirty="0"/>
              <a:t>Statistical Modelling</a:t>
            </a:r>
          </a:p>
          <a:p>
            <a:r>
              <a:rPr lang="en-IN" sz="1700" dirty="0"/>
              <a:t>At this stage, we prepare our dataset for the modelling process and opted for the K-means clustering method to denote the Boroughs into Clusters. The K value was chosen as 4. Based on the 4 clusters, each cluster was analysed as per the type of most frequently visited venues:</a:t>
            </a:r>
          </a:p>
          <a:p>
            <a:endParaRPr lang="en-IN" sz="1700" dirty="0"/>
          </a:p>
        </p:txBody>
      </p:sp>
      <p:pic>
        <p:nvPicPr>
          <p:cNvPr id="6" name="Picture 5">
            <a:extLst>
              <a:ext uri="{FF2B5EF4-FFF2-40B4-BE49-F238E27FC236}">
                <a16:creationId xmlns:a16="http://schemas.microsoft.com/office/drawing/2014/main" id="{5A7AB09E-1E60-4427-89A9-23C999E6F692}"/>
              </a:ext>
            </a:extLst>
          </p:cNvPr>
          <p:cNvPicPr/>
          <p:nvPr/>
        </p:nvPicPr>
        <p:blipFill>
          <a:blip r:embed="rId2"/>
          <a:stretch>
            <a:fillRect/>
          </a:stretch>
        </p:blipFill>
        <p:spPr>
          <a:xfrm>
            <a:off x="5017399" y="1770570"/>
            <a:ext cx="6517065" cy="4415311"/>
          </a:xfrm>
          <a:prstGeom prst="rect">
            <a:avLst/>
          </a:prstGeom>
        </p:spPr>
      </p:pic>
    </p:spTree>
    <p:extLst>
      <p:ext uri="{BB962C8B-B14F-4D97-AF65-F5344CB8AC3E}">
        <p14:creationId xmlns:p14="http://schemas.microsoft.com/office/powerpoint/2010/main" val="2292719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102704"/>
            <a:ext cx="3282695" cy="1485900"/>
          </a:xfrm>
        </p:spPr>
        <p:txBody>
          <a:bodyPr>
            <a:normAutofit/>
          </a:bodyPr>
          <a:lstStyle/>
          <a:p>
            <a:r>
              <a:rPr lang="en-IN" b="1" dirty="0"/>
              <a:t>Methodology</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25827" y="967896"/>
            <a:ext cx="10621616" cy="317565"/>
          </a:xfrm>
        </p:spPr>
        <p:txBody>
          <a:bodyPr>
            <a:normAutofit fontScale="92500" lnSpcReduction="20000"/>
          </a:bodyPr>
          <a:lstStyle/>
          <a:p>
            <a:pPr marL="0" indent="0">
              <a:buNone/>
            </a:pPr>
            <a:r>
              <a:rPr lang="en-IN" sz="1700" b="1" dirty="0"/>
              <a:t>Various Clusters</a:t>
            </a:r>
          </a:p>
          <a:p>
            <a:pPr marL="0" indent="0">
              <a:buNone/>
            </a:pPr>
            <a:endParaRPr lang="en-IN" sz="1700" dirty="0"/>
          </a:p>
          <a:p>
            <a:pPr marL="0" indent="0">
              <a:buNone/>
            </a:pPr>
            <a:endParaRPr lang="en-IN" sz="1700" dirty="0"/>
          </a:p>
        </p:txBody>
      </p:sp>
      <p:pic>
        <p:nvPicPr>
          <p:cNvPr id="13" name="Picture 12">
            <a:extLst>
              <a:ext uri="{FF2B5EF4-FFF2-40B4-BE49-F238E27FC236}">
                <a16:creationId xmlns:a16="http://schemas.microsoft.com/office/drawing/2014/main" id="{26A1FF95-352A-4B96-99D8-A0F6661B6498}"/>
              </a:ext>
            </a:extLst>
          </p:cNvPr>
          <p:cNvPicPr/>
          <p:nvPr/>
        </p:nvPicPr>
        <p:blipFill>
          <a:blip r:embed="rId2"/>
          <a:stretch>
            <a:fillRect/>
          </a:stretch>
        </p:blipFill>
        <p:spPr>
          <a:xfrm>
            <a:off x="1225827" y="1842209"/>
            <a:ext cx="5146838" cy="2075180"/>
          </a:xfrm>
          <a:prstGeom prst="rect">
            <a:avLst/>
          </a:prstGeom>
        </p:spPr>
      </p:pic>
      <p:pic>
        <p:nvPicPr>
          <p:cNvPr id="14" name="Picture 13">
            <a:extLst>
              <a:ext uri="{FF2B5EF4-FFF2-40B4-BE49-F238E27FC236}">
                <a16:creationId xmlns:a16="http://schemas.microsoft.com/office/drawing/2014/main" id="{B25CEF0B-306B-4B62-9B3A-2602268389D6}"/>
              </a:ext>
            </a:extLst>
          </p:cNvPr>
          <p:cNvPicPr/>
          <p:nvPr/>
        </p:nvPicPr>
        <p:blipFill>
          <a:blip r:embed="rId3"/>
          <a:stretch>
            <a:fillRect/>
          </a:stretch>
        </p:blipFill>
        <p:spPr>
          <a:xfrm>
            <a:off x="1225827" y="4543253"/>
            <a:ext cx="5146838" cy="922655"/>
          </a:xfrm>
          <a:prstGeom prst="rect">
            <a:avLst/>
          </a:prstGeom>
        </p:spPr>
      </p:pic>
      <p:pic>
        <p:nvPicPr>
          <p:cNvPr id="15" name="Picture 14">
            <a:extLst>
              <a:ext uri="{FF2B5EF4-FFF2-40B4-BE49-F238E27FC236}">
                <a16:creationId xmlns:a16="http://schemas.microsoft.com/office/drawing/2014/main" id="{FCB07100-5911-4693-974A-30D06CF2EB71}"/>
              </a:ext>
            </a:extLst>
          </p:cNvPr>
          <p:cNvPicPr/>
          <p:nvPr/>
        </p:nvPicPr>
        <p:blipFill>
          <a:blip r:embed="rId4"/>
          <a:stretch>
            <a:fillRect/>
          </a:stretch>
        </p:blipFill>
        <p:spPr>
          <a:xfrm>
            <a:off x="6806367" y="1840033"/>
            <a:ext cx="5041076" cy="891540"/>
          </a:xfrm>
          <a:prstGeom prst="rect">
            <a:avLst/>
          </a:prstGeom>
        </p:spPr>
      </p:pic>
      <p:pic>
        <p:nvPicPr>
          <p:cNvPr id="16" name="Picture 15">
            <a:extLst>
              <a:ext uri="{FF2B5EF4-FFF2-40B4-BE49-F238E27FC236}">
                <a16:creationId xmlns:a16="http://schemas.microsoft.com/office/drawing/2014/main" id="{A6439952-0FC3-4F24-A219-AB5421DDDF74}"/>
              </a:ext>
            </a:extLst>
          </p:cNvPr>
          <p:cNvPicPr/>
          <p:nvPr/>
        </p:nvPicPr>
        <p:blipFill>
          <a:blip r:embed="rId5"/>
          <a:stretch>
            <a:fillRect/>
          </a:stretch>
        </p:blipFill>
        <p:spPr>
          <a:xfrm>
            <a:off x="6806367" y="4543253"/>
            <a:ext cx="5041076" cy="873125"/>
          </a:xfrm>
          <a:prstGeom prst="rect">
            <a:avLst/>
          </a:prstGeom>
        </p:spPr>
      </p:pic>
      <p:sp>
        <p:nvSpPr>
          <p:cNvPr id="9" name="TextBox 8">
            <a:extLst>
              <a:ext uri="{FF2B5EF4-FFF2-40B4-BE49-F238E27FC236}">
                <a16:creationId xmlns:a16="http://schemas.microsoft.com/office/drawing/2014/main" id="{108B1433-376C-47E5-A6C5-73C4332FEBD2}"/>
              </a:ext>
            </a:extLst>
          </p:cNvPr>
          <p:cNvSpPr txBox="1"/>
          <p:nvPr/>
        </p:nvSpPr>
        <p:spPr>
          <a:xfrm>
            <a:off x="6794592" y="4018262"/>
            <a:ext cx="1603717" cy="369277"/>
          </a:xfrm>
          <a:prstGeom prst="rect">
            <a:avLst/>
          </a:prstGeom>
          <a:noFill/>
        </p:spPr>
        <p:txBody>
          <a:bodyPr wrap="square" rtlCol="0">
            <a:spAutoFit/>
          </a:bodyPr>
          <a:lstStyle/>
          <a:p>
            <a:r>
              <a:rPr lang="en-IN" b="1" dirty="0"/>
              <a:t>Cluster 3</a:t>
            </a:r>
          </a:p>
        </p:txBody>
      </p:sp>
      <p:sp>
        <p:nvSpPr>
          <p:cNvPr id="18" name="TextBox 17">
            <a:extLst>
              <a:ext uri="{FF2B5EF4-FFF2-40B4-BE49-F238E27FC236}">
                <a16:creationId xmlns:a16="http://schemas.microsoft.com/office/drawing/2014/main" id="{AC465CAE-3805-46AF-83C4-4D72EEB76809}"/>
              </a:ext>
            </a:extLst>
          </p:cNvPr>
          <p:cNvSpPr txBox="1"/>
          <p:nvPr/>
        </p:nvSpPr>
        <p:spPr>
          <a:xfrm>
            <a:off x="6806367" y="1389055"/>
            <a:ext cx="1603717" cy="369277"/>
          </a:xfrm>
          <a:prstGeom prst="rect">
            <a:avLst/>
          </a:prstGeom>
          <a:noFill/>
        </p:spPr>
        <p:txBody>
          <a:bodyPr wrap="square" rtlCol="0">
            <a:spAutoFit/>
          </a:bodyPr>
          <a:lstStyle/>
          <a:p>
            <a:r>
              <a:rPr lang="en-IN" b="1" dirty="0"/>
              <a:t>Cluster 2</a:t>
            </a:r>
          </a:p>
        </p:txBody>
      </p:sp>
      <p:sp>
        <p:nvSpPr>
          <p:cNvPr id="19" name="TextBox 18">
            <a:extLst>
              <a:ext uri="{FF2B5EF4-FFF2-40B4-BE49-F238E27FC236}">
                <a16:creationId xmlns:a16="http://schemas.microsoft.com/office/drawing/2014/main" id="{3A4D5211-7F16-4BCB-841A-E0B60B20A49B}"/>
              </a:ext>
            </a:extLst>
          </p:cNvPr>
          <p:cNvSpPr txBox="1"/>
          <p:nvPr/>
        </p:nvSpPr>
        <p:spPr>
          <a:xfrm>
            <a:off x="1225827" y="4202901"/>
            <a:ext cx="1603717" cy="369277"/>
          </a:xfrm>
          <a:prstGeom prst="rect">
            <a:avLst/>
          </a:prstGeom>
          <a:noFill/>
        </p:spPr>
        <p:txBody>
          <a:bodyPr wrap="square" rtlCol="0">
            <a:spAutoFit/>
          </a:bodyPr>
          <a:lstStyle/>
          <a:p>
            <a:r>
              <a:rPr lang="en-IN" b="1" dirty="0"/>
              <a:t>Cluster 1</a:t>
            </a:r>
          </a:p>
        </p:txBody>
      </p:sp>
      <p:sp>
        <p:nvSpPr>
          <p:cNvPr id="20" name="TextBox 19">
            <a:extLst>
              <a:ext uri="{FF2B5EF4-FFF2-40B4-BE49-F238E27FC236}">
                <a16:creationId xmlns:a16="http://schemas.microsoft.com/office/drawing/2014/main" id="{4F2E6740-32AC-42D7-AAE6-3C4F83C588E3}"/>
              </a:ext>
            </a:extLst>
          </p:cNvPr>
          <p:cNvSpPr txBox="1"/>
          <p:nvPr/>
        </p:nvSpPr>
        <p:spPr>
          <a:xfrm>
            <a:off x="1093305" y="1403965"/>
            <a:ext cx="1603717" cy="369277"/>
          </a:xfrm>
          <a:prstGeom prst="rect">
            <a:avLst/>
          </a:prstGeom>
          <a:noFill/>
        </p:spPr>
        <p:txBody>
          <a:bodyPr wrap="square" rtlCol="0">
            <a:spAutoFit/>
          </a:bodyPr>
          <a:lstStyle/>
          <a:p>
            <a:r>
              <a:rPr lang="en-IN" b="1" dirty="0"/>
              <a:t>Cluster 0</a:t>
            </a:r>
          </a:p>
        </p:txBody>
      </p:sp>
    </p:spTree>
    <p:extLst>
      <p:ext uri="{BB962C8B-B14F-4D97-AF65-F5344CB8AC3E}">
        <p14:creationId xmlns:p14="http://schemas.microsoft.com/office/powerpoint/2010/main" val="208843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44D8-AAA0-460B-BA2F-BEF5D91AE73B}"/>
              </a:ext>
            </a:extLst>
          </p:cNvPr>
          <p:cNvSpPr>
            <a:spLocks noGrp="1"/>
          </p:cNvSpPr>
          <p:nvPr>
            <p:ph type="title"/>
          </p:nvPr>
        </p:nvSpPr>
        <p:spPr>
          <a:xfrm>
            <a:off x="1371600" y="247650"/>
            <a:ext cx="9601200" cy="742950"/>
          </a:xfrm>
        </p:spPr>
        <p:txBody>
          <a:bodyPr/>
          <a:lstStyle/>
          <a:p>
            <a:r>
              <a:rPr lang="en-IN" b="1" dirty="0"/>
              <a:t>Results</a:t>
            </a:r>
            <a:endParaRPr lang="en-IN" dirty="0"/>
          </a:p>
        </p:txBody>
      </p:sp>
      <p:sp>
        <p:nvSpPr>
          <p:cNvPr id="3" name="Content Placeholder 2">
            <a:extLst>
              <a:ext uri="{FF2B5EF4-FFF2-40B4-BE49-F238E27FC236}">
                <a16:creationId xmlns:a16="http://schemas.microsoft.com/office/drawing/2014/main" id="{1ECAADE5-02DF-4D89-9990-DDCC6EA695C6}"/>
              </a:ext>
            </a:extLst>
          </p:cNvPr>
          <p:cNvSpPr>
            <a:spLocks noGrp="1"/>
          </p:cNvSpPr>
          <p:nvPr>
            <p:ph idx="1"/>
          </p:nvPr>
        </p:nvSpPr>
        <p:spPr>
          <a:xfrm>
            <a:off x="1295400" y="1238250"/>
            <a:ext cx="9601200" cy="961611"/>
          </a:xfrm>
        </p:spPr>
        <p:txBody>
          <a:bodyPr>
            <a:normAutofit/>
          </a:bodyPr>
          <a:lstStyle/>
          <a:p>
            <a:r>
              <a:rPr lang="en-IN" dirty="0"/>
              <a:t>In the first section of analysis, it was found that there are existing Italian restaurants in 6 of the 12 Boroughs: 3 each in </a:t>
            </a:r>
            <a:r>
              <a:rPr lang="en-IN" dirty="0" err="1"/>
              <a:t>Friedrichshain</a:t>
            </a:r>
            <a:r>
              <a:rPr lang="en-IN" dirty="0"/>
              <a:t>, </a:t>
            </a:r>
            <a:r>
              <a:rPr lang="en-IN" dirty="0" err="1"/>
              <a:t>Neukolin</a:t>
            </a:r>
            <a:r>
              <a:rPr lang="en-IN" dirty="0"/>
              <a:t> &amp; </a:t>
            </a:r>
            <a:r>
              <a:rPr lang="en-IN" dirty="0" err="1"/>
              <a:t>Steglitz</a:t>
            </a:r>
            <a:r>
              <a:rPr lang="en-IN" dirty="0"/>
              <a:t>, 2 in Charlottenburg and 1 each in Mitte &amp; Spandau</a:t>
            </a:r>
          </a:p>
        </p:txBody>
      </p:sp>
      <p:pic>
        <p:nvPicPr>
          <p:cNvPr id="4" name="Picture 3">
            <a:extLst>
              <a:ext uri="{FF2B5EF4-FFF2-40B4-BE49-F238E27FC236}">
                <a16:creationId xmlns:a16="http://schemas.microsoft.com/office/drawing/2014/main" id="{06F84A3E-550E-4E50-8C43-4EAA2891DEA1}"/>
              </a:ext>
            </a:extLst>
          </p:cNvPr>
          <p:cNvPicPr/>
          <p:nvPr/>
        </p:nvPicPr>
        <p:blipFill>
          <a:blip r:embed="rId2"/>
          <a:stretch>
            <a:fillRect/>
          </a:stretch>
        </p:blipFill>
        <p:spPr>
          <a:xfrm>
            <a:off x="2119917" y="2347937"/>
            <a:ext cx="8444920" cy="3868517"/>
          </a:xfrm>
          <a:prstGeom prst="rect">
            <a:avLst/>
          </a:prstGeom>
        </p:spPr>
      </p:pic>
    </p:spTree>
    <p:extLst>
      <p:ext uri="{BB962C8B-B14F-4D97-AF65-F5344CB8AC3E}">
        <p14:creationId xmlns:p14="http://schemas.microsoft.com/office/powerpoint/2010/main" val="162884352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976</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Franklin Gothic Book</vt:lpstr>
      <vt:lpstr>Crop</vt:lpstr>
      <vt:lpstr>Coursera Capstone Project</vt:lpstr>
      <vt:lpstr>Background &amp; Business Problem</vt:lpstr>
      <vt:lpstr>Data</vt:lpstr>
      <vt:lpstr>Methodology</vt:lpstr>
      <vt:lpstr>Methodology</vt:lpstr>
      <vt:lpstr>Methodology</vt:lpstr>
      <vt:lpstr>Methodology</vt:lpstr>
      <vt:lpstr>Methodology</vt:lpstr>
      <vt:lpstr>Results</vt:lpstr>
      <vt:lpstr>Results</vt:lpstr>
      <vt:lpstr>Results</vt:lpstr>
      <vt:lpstr>Discussion &amp;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2020-06-14T06:25:52Z</dcterms:created>
  <dcterms:modified xsi:type="dcterms:W3CDTF">2020-06-14T06:37:42Z</dcterms:modified>
</cp:coreProperties>
</file>